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0" autoAdjust="0"/>
    <p:restoredTop sz="94660"/>
  </p:normalViewPr>
  <p:slideViewPr>
    <p:cSldViewPr snapToGrid="0">
      <p:cViewPr>
        <p:scale>
          <a:sx n="77" d="100"/>
          <a:sy n="77" d="100"/>
        </p:scale>
        <p:origin x="-41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FE6550-7218-4ABE-93FF-CFA88981D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A3FCE13-2784-42D8-B1A0-CA6FAC53A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47E7970-1EB3-4077-BBFD-D2F268C3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E24D2FD-A8B0-46B0-842E-00A67C2A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5AA587D-4E5C-44AB-830F-6DFD533E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35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B90C00E-A4AC-4866-98A4-09950045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76F1FA45-B488-40E3-AA58-708DF5DD3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83B43CD-4C0A-463B-9FE2-61E83E08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3F7AD38-65F1-4F12-9CBF-12C076F5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6C07100-98A6-4BC6-B04C-67F9FA50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26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ED1F3C6-CEB1-4941-A9DE-710EBF704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18EA04A-DB38-4735-AF83-B4EB3C043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D958E08-4D14-4A46-A8B0-FD0AF05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0494186-F516-4ED7-AFC9-4E9966C1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F2AD5F8-FCB4-48D9-BC98-EC9F4612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04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A6BA04-1835-4B5D-A156-898611C7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47BD050-8321-4F9A-827D-2C6FF7D95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B9AC0B6-C293-4DA0-8274-ACE45AF6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8C76766-11A1-4199-A591-E82DFFBB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2D4CF0F-CB26-4FFC-AE57-E3F59A45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99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0599C3-3140-4AD8-8738-E0ECB52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C9AA750-5465-49E7-BF1F-9A214604E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28E4823-59BA-422D-90A7-E27AC3C4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ED82CF8-C160-4FA7-9B23-3C611208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E4D9D87-5A93-422F-9683-F14ADB4A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55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57C55F-829E-4747-A4D5-4D7CCCF3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BDF9D00-F70B-42DC-A67D-5E49F5AEB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CDC03DE-B047-406B-8FDD-75E45D417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EC95FB0-AC86-4F5B-8006-E1E3A9FB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FB0E1D5-B86C-4CF0-BC5C-F22C51EA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A1B8D0A-24D8-4F73-8ED5-AF31A7BD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90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02C967-2B64-402A-B636-5643BB5A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C475CE1-5766-4B95-84A4-65334680C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384A34F-C110-445E-A8EC-BB957A2AB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A88145-AD58-42F8-8AAC-E67BB505F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B616675D-69D7-4592-AF20-6CF24AB28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3F09BD29-B537-4F0E-8A22-47B3C271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0248E5D-F22D-46C9-BAEB-6A4BE0EE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C9B6BACC-7469-4ABF-B1C1-A5CCD4F9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7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5D8643-3A07-438E-9FF9-56630B0B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00C8AC7-D8B9-4EB3-9E36-DF519A6E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BA571462-5270-467C-85EB-68DC2F2D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9FD034C8-FB90-44DF-87EE-A5D80A1F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6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B25DFF89-711F-41C4-8D24-6D620207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6EEA84A-FF88-4233-A53A-2A5D560E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DF56FA8-55F8-4942-B711-A1CCCAF4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2DAD0-9AFE-42EB-80C6-66360850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76CF65E-6EA5-42F3-A318-E13072769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F76105A2-EF86-44D1-BA90-A0CC3D077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A539006-6BCB-423F-9245-EB6A5D1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5D33F10-4C2C-4921-9C51-984FB593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F43CDB0-B6B2-427F-8DE7-4AD3DAC8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6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8BCDDD-064F-4E13-A344-ABC5887B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6216B6F6-DCCC-433D-B446-5457FE251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6792DB0-D819-4D97-8002-EEFBD082F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7D650596-64C8-4CD7-A6F3-4738407E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CA4C966-FE39-4BA0-9A93-517DE880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AB536CB-B4B1-4AE9-B11E-551168E6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9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9CE47FF7-AFBF-4045-B29F-3DE05C48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DB13612-64E2-485F-9B72-BE1E54464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BF37DB2-C759-4CB1-B669-286C1ACA1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1FF1-F20D-4B24-BDB8-8FF7570F0B1A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3D78BDC-CDDD-4D7E-928C-D75601C99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0C4D7D5-0053-49D3-8769-C9C7E770E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B5C0-2063-4C7A-BD46-F4FFCD1AB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61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3.wdp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2.wdp"/><Relationship Id="rId5" Type="http://schemas.microsoft.com/office/2007/relationships/hdphoto" Target="../media/hdphoto10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9.wdp"/><Relationship Id="rId7" Type="http://schemas.openxmlformats.org/officeDocument/2006/relationships/image" Target="../media/image22.jpeg"/><Relationship Id="rId12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86BFE53-15A0-468C-B4B7-7C727DA6F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78"/>
          <a:stretch/>
        </p:blipFill>
        <p:spPr>
          <a:xfrm>
            <a:off x="1526820" y="0"/>
            <a:ext cx="8534400" cy="4131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0AF39D-9A0A-4D38-B461-1ED8C18CD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429000"/>
            <a:ext cx="9144000" cy="1867839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UTILIZAÇÃO DO </a:t>
            </a: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SÊMEN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SEXADO COMO INTRUMENTO DE SELEÇÃO E EVOLUÇÃO GENÉTICA DO REBANHO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2562E63-85C2-4EAB-90FE-A77D8CA5B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1379" y="6198176"/>
            <a:ext cx="4138465" cy="572554"/>
          </a:xfrm>
        </p:spPr>
        <p:txBody>
          <a:bodyPr>
            <a:normAutofit/>
          </a:bodyPr>
          <a:lstStyle/>
          <a:p>
            <a:pPr algn="r">
              <a:lnSpc>
                <a:spcPct val="50000"/>
              </a:lnSpc>
            </a:pPr>
            <a:r>
              <a:rPr lang="pt-BR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ALEQUESANDER DOS SANTOS</a:t>
            </a:r>
          </a:p>
          <a:p>
            <a:pPr algn="r">
              <a:lnSpc>
                <a:spcPct val="50000"/>
              </a:lnSpc>
            </a:pPr>
            <a:r>
              <a:rPr lang="pt-BR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REGIONAL CENTRO SUL – PR</a:t>
            </a:r>
          </a:p>
          <a:p>
            <a:pPr algn="r">
              <a:lnSpc>
                <a:spcPct val="50000"/>
              </a:lnSpc>
            </a:pPr>
            <a:endParaRPr lang="pt-BR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198DA39E-4419-4123-B8BE-1972FEAAD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000" b="100000" l="58500" r="99875">
                        <a14:foregroundMark x1="70625" y1="92625" x2="80375" y2="93375"/>
                        <a14:foregroundMark x1="82750" y1="92875" x2="91125" y2="92875"/>
                        <a14:foregroundMark x1="94625" y1="85000" x2="94625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61190"/>
          <a:stretch/>
        </p:blipFill>
        <p:spPr>
          <a:xfrm>
            <a:off x="8097223" y="2963628"/>
            <a:ext cx="4094777" cy="3895614"/>
          </a:xfrm>
          <a:prstGeom prst="rect">
            <a:avLst/>
          </a:prstGeom>
        </p:spPr>
      </p:pic>
      <p:pic>
        <p:nvPicPr>
          <p:cNvPr id="6" name="Espaço Reservado para Conteúdo 4">
            <a:extLst>
              <a:ext uri="{FF2B5EF4-FFF2-40B4-BE49-F238E27FC236}">
                <a16:creationId xmlns="" xmlns:a16="http://schemas.microsoft.com/office/drawing/2014/main" id="{047208BE-527D-40E8-A0D5-A89912360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10650110" y="86497"/>
            <a:ext cx="1541890" cy="14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198DA39E-4419-4123-B8BE-1972FEAAD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00" b="100000" l="58500" r="99875">
                        <a14:foregroundMark x1="70625" y1="92625" x2="80375" y2="93375"/>
                        <a14:foregroundMark x1="82750" y1="92875" x2="91125" y2="92875"/>
                        <a14:foregroundMark x1="94625" y1="85000" x2="94625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61190"/>
          <a:stretch/>
        </p:blipFill>
        <p:spPr>
          <a:xfrm>
            <a:off x="8097223" y="2963628"/>
            <a:ext cx="4094777" cy="38956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1" b="92669" l="4102" r="93750">
                        <a14:foregroundMark x1="10645" y1="80938" x2="88184" y2="81232"/>
                        <a14:foregroundMark x1="90137" y1="64809" x2="90234" y2="86070"/>
                        <a14:foregroundMark x1="69824" y1="89150" x2="78125" y2="88270"/>
                        <a14:foregroundMark x1="5664" y1="84164" x2="5957" y2="89883"/>
                        <a14:foregroundMark x1="26563" y1="90469" x2="32324" y2="91056"/>
                        <a14:foregroundMark x1="57715" y1="91789" x2="61719" y2="91349"/>
                        <a14:foregroundMark x1="74707" y1="91202" x2="78320" y2="91202"/>
                        <a14:foregroundMark x1="73926" y1="91935" x2="76660" y2="9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6" y="979263"/>
            <a:ext cx="8686800" cy="5785545"/>
          </a:xfrm>
          <a:prstGeom prst="rect">
            <a:avLst/>
          </a:prstGeom>
        </p:spPr>
      </p:pic>
      <p:pic>
        <p:nvPicPr>
          <p:cNvPr id="2" name="Espaço Reservado para Conteúdo 4">
            <a:extLst>
              <a:ext uri="{FF2B5EF4-FFF2-40B4-BE49-F238E27FC236}">
                <a16:creationId xmlns="" xmlns:a16="http://schemas.microsoft.com/office/drawing/2014/main" id="{4C0C9611-A9E4-460E-B1B0-DD80EC0299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10378782" y="263508"/>
            <a:ext cx="1453988" cy="135366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7" y="2746328"/>
            <a:ext cx="2607277" cy="5438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60" y="2699458"/>
            <a:ext cx="2533136" cy="5283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E016CB9-12B6-4CA4-9B61-A4A6A0413D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72" b="99349" l="3125" r="92676">
                        <a14:foregroundMark x1="8203" y1="30729" x2="10156" y2="45964"/>
                        <a14:backgroundMark x1="24437" y1="64882" x2="41801" y2="72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9" y="289010"/>
            <a:ext cx="3213930" cy="241044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177" l="1855" r="96582">
                        <a14:foregroundMark x1="3516" y1="12760" x2="4395" y2="10807"/>
                        <a14:foregroundMark x1="5273" y1="15625" x2="6152" y2="16276"/>
                        <a14:foregroundMark x1="31738" y1="85807" x2="34375" y2="85807"/>
                        <a14:foregroundMark x1="37500" y1="85417" x2="38965" y2="86719"/>
                        <a14:foregroundMark x1="71582" y1="97135" x2="72949" y2="97135"/>
                        <a14:foregroundMark x1="83203" y1="96745" x2="84863" y2="96875"/>
                        <a14:foregroundMark x1="22266" y1="34375" x2="19922" y2="29036"/>
                        <a14:foregroundMark x1="9180" y1="18229" x2="13867" y2="19661"/>
                        <a14:foregroundMark x1="41602" y1="60026" x2="41895" y2="56901"/>
                        <a14:foregroundMark x1="41992" y1="63542" x2="41992" y2="61589"/>
                        <a14:foregroundMark x1="48340" y1="55078" x2="50586" y2="55729"/>
                        <a14:foregroundMark x1="54785" y1="57422" x2="58105" y2="58594"/>
                        <a14:foregroundMark x1="60938" y1="58333" x2="63379" y2="58594"/>
                        <a14:foregroundMark x1="67090" y1="56901" x2="69043" y2="57813"/>
                        <a14:foregroundMark x1="74023" y1="61589" x2="74023" y2="62760"/>
                        <a14:backgroundMark x1="2832" y1="15885" x2="5469" y2="19271"/>
                        <a14:backgroundMark x1="45898" y1="63802" x2="69434" y2="70833"/>
                        <a14:backgroundMark x1="83301" y1="70833" x2="83301" y2="79948"/>
                        <a14:backgroundMark x1="38086" y1="71745" x2="3837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2" y="238794"/>
            <a:ext cx="3086124" cy="231459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75" b="90313" l="10000" r="94500">
                        <a14:foregroundMark x1="33500" y1="78125" x2="51500" y2="90313"/>
                        <a14:foregroundMark x1="31500" y1="77188" x2="30600" y2="79688"/>
                        <a14:foregroundMark x1="79000" y1="87656" x2="74500" y2="89063"/>
                        <a14:foregroundMark x1="31000" y1="41563" x2="27800" y2="43438"/>
                        <a14:foregroundMark x1="13200" y1="63438" x2="13500" y2="67188"/>
                        <a14:foregroundMark x1="27300" y1="43750" x2="26000" y2="45781"/>
                        <a14:foregroundMark x1="43300" y1="7500" x2="45800" y2="15469"/>
                        <a14:foregroundMark x1="41500" y1="7344" x2="43100" y2="12812"/>
                        <a14:foregroundMark x1="40200" y1="6875" x2="40400" y2="8281"/>
                        <a14:foregroundMark x1="79800" y1="14063" x2="87700" y2="18438"/>
                        <a14:foregroundMark x1="85200" y1="26719" x2="84100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08" y="763730"/>
            <a:ext cx="1779373" cy="11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12" y="5943601"/>
            <a:ext cx="556919" cy="4682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86BFE53-15A0-468C-B4B7-7C727DA6F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78"/>
          <a:stretch/>
        </p:blipFill>
        <p:spPr>
          <a:xfrm>
            <a:off x="1526820" y="0"/>
            <a:ext cx="8534400" cy="4131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0AF39D-9A0A-4D38-B461-1ED8C18CD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429000"/>
            <a:ext cx="9144000" cy="1482435"/>
          </a:xfrm>
        </p:spPr>
        <p:txBody>
          <a:bodyPr>
            <a:normAutofit/>
          </a:bodyPr>
          <a:lstStyle/>
          <a:p>
            <a:r>
              <a:rPr lang="pt-BR" sz="320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OBRIGADO </a:t>
            </a: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PELA ATENÇÃO</a:t>
            </a:r>
            <a:endParaRPr lang="pt-BR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2562E63-85C2-4EAB-90FE-A77D8CA5B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7654" y="5523470"/>
            <a:ext cx="6612191" cy="1247260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ALEQUESANDER DOS SANTOS</a:t>
            </a:r>
          </a:p>
          <a:p>
            <a:pPr algn="l">
              <a:lnSpc>
                <a:spcPct val="50000"/>
              </a:lnSpc>
            </a:pPr>
            <a:r>
              <a:rPr lang="pt-BR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REGIONAL CENTRO SUL – </a:t>
            </a:r>
            <a:r>
              <a:rPr lang="pt-B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PR, </a:t>
            </a:r>
            <a:r>
              <a:rPr lang="pt-B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Alta </a:t>
            </a:r>
            <a:r>
              <a:rPr lang="pt-BR" sz="1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Genétics</a:t>
            </a:r>
            <a:endParaRPr lang="pt-BR" sz="1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FONE </a:t>
            </a:r>
            <a:r>
              <a:rPr lang="pt-B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      (</a:t>
            </a:r>
            <a:r>
              <a:rPr lang="pt-B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42) 99821-9394</a:t>
            </a:r>
          </a:p>
          <a:p>
            <a:pPr algn="l">
              <a:lnSpc>
                <a:spcPct val="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Guarapuava-PR</a:t>
            </a:r>
            <a:endParaRPr lang="pt-BR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>
              <a:lnSpc>
                <a:spcPct val="50000"/>
              </a:lnSpc>
            </a:pPr>
            <a:endParaRPr lang="pt-BR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198DA39E-4419-4123-B8BE-1972FEAAD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00" b="100000" l="58500" r="99875">
                        <a14:foregroundMark x1="70625" y1="92625" x2="80375" y2="93375"/>
                        <a14:foregroundMark x1="82750" y1="92875" x2="91125" y2="92875"/>
                        <a14:foregroundMark x1="94625" y1="85000" x2="94625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61190"/>
          <a:stretch/>
        </p:blipFill>
        <p:spPr>
          <a:xfrm>
            <a:off x="8075329" y="2962386"/>
            <a:ext cx="4094777" cy="3895614"/>
          </a:xfrm>
          <a:prstGeom prst="rect">
            <a:avLst/>
          </a:prstGeom>
        </p:spPr>
      </p:pic>
      <p:pic>
        <p:nvPicPr>
          <p:cNvPr id="6" name="Espaço Reservado para Conteúdo 4">
            <a:extLst>
              <a:ext uri="{FF2B5EF4-FFF2-40B4-BE49-F238E27FC236}">
                <a16:creationId xmlns="" xmlns:a16="http://schemas.microsoft.com/office/drawing/2014/main" id="{047208BE-527D-40E8-A0D5-A899123608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10650110" y="86497"/>
            <a:ext cx="1541890" cy="14354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08"/>
          <a:stretch/>
        </p:blipFill>
        <p:spPr>
          <a:xfrm>
            <a:off x="5460388" y="5688220"/>
            <a:ext cx="532640" cy="2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770192FA-C6F3-470E-9E5A-DC952D33EC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84" y="618318"/>
            <a:ext cx="5962650" cy="6267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990099"/>
                </a:solidFill>
                <a:latin typeface="Comic Sans MS" panose="030F0702030302020204" pitchFamily="66" charset="0"/>
              </a:rPr>
              <a:t>CARACTERÍSTICAS DO SÊMEN SEXADO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047208BE-527D-40E8-A0D5-A89912360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9429713" y="365125"/>
            <a:ext cx="2277873" cy="2120697"/>
          </a:xfr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FC55ED14-177F-47D6-9AFD-3D40CF9EEB60}"/>
              </a:ext>
            </a:extLst>
          </p:cNvPr>
          <p:cNvSpPr txBox="1">
            <a:spLocks/>
          </p:cNvSpPr>
          <p:nvPr/>
        </p:nvSpPr>
        <p:spPr>
          <a:xfrm>
            <a:off x="484414" y="1454616"/>
            <a:ext cx="10515600" cy="145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990099"/>
                </a:solidFill>
                <a:latin typeface="Comic Sans MS" panose="030F0702030302020204" pitchFamily="66" charset="0"/>
              </a:rPr>
              <a:t>SEPARAÇÃO ATRAVÉS DA TÉCNICA DE CITOMETRIA DE FLUXO.</a:t>
            </a:r>
          </a:p>
          <a:p>
            <a:r>
              <a:rPr lang="pt-BR" sz="2000" dirty="0">
                <a:solidFill>
                  <a:srgbClr val="990099"/>
                </a:solidFill>
                <a:latin typeface="Comic Sans MS" panose="030F0702030302020204" pitchFamily="66" charset="0"/>
              </a:rPr>
              <a:t>Cromossomo XX (fêmea) possuí 3,8% mais DNA que XY </a:t>
            </a:r>
            <a:r>
              <a:rPr lang="pt-BR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(macho)</a:t>
            </a:r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959C4D13-52D6-444D-AB81-AEABD56FAF59}"/>
              </a:ext>
            </a:extLst>
          </p:cNvPr>
          <p:cNvSpPr txBox="1">
            <a:spLocks/>
          </p:cNvSpPr>
          <p:nvPr/>
        </p:nvSpPr>
        <p:spPr>
          <a:xfrm>
            <a:off x="484414" y="1486608"/>
            <a:ext cx="10515600" cy="145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990099"/>
                </a:solidFill>
                <a:latin typeface="Comic Sans MS" panose="030F0702030302020204" pitchFamily="66" charset="0"/>
              </a:rPr>
              <a:t>  </a:t>
            </a: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r>
              <a:rPr lang="pt-BR" sz="2000" dirty="0">
                <a:solidFill>
                  <a:srgbClr val="990099"/>
                </a:solidFill>
                <a:latin typeface="Comic Sans MS" panose="030F0702030302020204" pitchFamily="66" charset="0"/>
              </a:rPr>
              <a:t>PUREZA 85% mínimo.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43859FF6-24F6-4626-8CF4-AED906699992}"/>
              </a:ext>
            </a:extLst>
          </p:cNvPr>
          <p:cNvSpPr txBox="1">
            <a:spLocks/>
          </p:cNvSpPr>
          <p:nvPr/>
        </p:nvSpPr>
        <p:spPr>
          <a:xfrm>
            <a:off x="484414" y="29764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990099"/>
                </a:solidFill>
                <a:latin typeface="Comic Sans MS" panose="030F0702030302020204" pitchFamily="66" charset="0"/>
              </a:rPr>
              <a:t>ACURÁCIA 91% quantidade de fêmeas/</a:t>
            </a:r>
            <a:r>
              <a:rPr lang="pt-BR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machos.   </a:t>
            </a: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C3462454-43BB-4FD3-90FD-8F90D7642DB6}"/>
              </a:ext>
            </a:extLst>
          </p:cNvPr>
          <p:cNvSpPr txBox="1">
            <a:spLocks/>
          </p:cNvSpPr>
          <p:nvPr/>
        </p:nvSpPr>
        <p:spPr>
          <a:xfrm>
            <a:off x="484414" y="37548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990099"/>
                </a:solidFill>
                <a:latin typeface="Comic Sans MS" panose="030F0702030302020204" pitchFamily="66" charset="0"/>
              </a:rPr>
              <a:t>CONCENTRAÇÃO ESPERMÁTICA/PALHETA: SEXADO 2mi a 4mi.</a:t>
            </a:r>
          </a:p>
          <a:p>
            <a:r>
              <a:rPr lang="pt-B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sêmen convencional </a:t>
            </a:r>
            <a:r>
              <a:rPr lang="pt-BR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20mi.</a:t>
            </a:r>
            <a:r>
              <a:rPr lang="pt-BR" sz="2000" dirty="0">
                <a:solidFill>
                  <a:srgbClr val="990099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CC551C68-B728-4CFD-A768-642D604EF1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42" y="5663207"/>
            <a:ext cx="2274351" cy="1194035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7D92BC7E-B35B-42C5-B2A5-B6C71E29451E}"/>
              </a:ext>
            </a:extLst>
          </p:cNvPr>
          <p:cNvSpPr txBox="1">
            <a:spLocks/>
          </p:cNvSpPr>
          <p:nvPr/>
        </p:nvSpPr>
        <p:spPr>
          <a:xfrm>
            <a:off x="484414" y="44944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990099"/>
                </a:solidFill>
                <a:latin typeface="Comic Sans MS" panose="030F0702030302020204" pitchFamily="66" charset="0"/>
              </a:rPr>
              <a:t>FERTILIDADE: 10% a 15% INFERIOR. </a:t>
            </a: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1A0A7A6A-A495-45FF-B684-7F63E3FBF5DC}"/>
              </a:ext>
            </a:extLst>
          </p:cNvPr>
          <p:cNvSpPr txBox="1">
            <a:spLocks/>
          </p:cNvSpPr>
          <p:nvPr/>
        </p:nvSpPr>
        <p:spPr>
          <a:xfrm>
            <a:off x="484414" y="5663206"/>
            <a:ext cx="10515600" cy="85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QUALIDADE: Vida útil 4h inferior.</a:t>
            </a:r>
          </a:p>
          <a:p>
            <a:endParaRPr lang="pt-BR" sz="2000" dirty="0" smtClean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r>
              <a:rPr lang="pt-BR" sz="20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Viabilidade igual ao sêmen convencional</a:t>
            </a:r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70192FA-C6F3-470E-9E5A-DC952D33EC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84" y="618318"/>
            <a:ext cx="5962650" cy="6267450"/>
          </a:xfrm>
          <a:prstGeom prst="rect">
            <a:avLst/>
          </a:prstGeom>
        </p:spPr>
      </p:pic>
      <p:pic>
        <p:nvPicPr>
          <p:cNvPr id="2" name="Espaço Reservado para Conteúdo 4">
            <a:extLst>
              <a:ext uri="{FF2B5EF4-FFF2-40B4-BE49-F238E27FC236}">
                <a16:creationId xmlns="" xmlns:a16="http://schemas.microsoft.com/office/drawing/2014/main" id="{4C0C9611-A9E4-460E-B1B0-DD80EC029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10032012" y="263507"/>
            <a:ext cx="1800758" cy="167650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E3C5E62-C834-44A1-9619-0DD99CE99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500">
                        <a14:foregroundMark x1="50833" y1="46508" x2="99500" y2="5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84" y="5502772"/>
            <a:ext cx="2581386" cy="135522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1411307" y="483502"/>
            <a:ext cx="8760550" cy="715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FATORES DO INDIVÍDUO</a:t>
            </a:r>
            <a:endParaRPr lang="pt-BR" sz="32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296561" y="1213951"/>
            <a:ext cx="9551773" cy="23571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“Fertilidade é um fator  varia em relação ao indivíduo, para bons resultados utilizar sêmen de animais provados de centrais com alta confiabilidade.”</a:t>
            </a: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r>
              <a:rPr lang="pt-BR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20% TOUROS NÃO POSSUI QUALIDADE SEMINAL PARA CONGELAMENTO.</a:t>
            </a:r>
          </a:p>
          <a:p>
            <a:r>
              <a:rPr lang="pt-BR" sz="20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20% DESSES NÃO POSSUEM QUALIDADE PARA SUFICIENTE SEXAGEM.</a:t>
            </a:r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152400" y="3752043"/>
            <a:ext cx="9807146" cy="14065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COMO USAR:</a:t>
            </a:r>
          </a:p>
          <a:p>
            <a:r>
              <a:rPr lang="pt-BR" sz="20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Inseminar vacas 15h após o cio, 3h após comparado ao </a:t>
            </a:r>
            <a:r>
              <a:rPr lang="pt-BR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sêmen convencional.</a:t>
            </a:r>
            <a:endParaRPr lang="pt-BR" sz="2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2400" y="3571103"/>
            <a:ext cx="9251092" cy="90409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168874" y="4773845"/>
            <a:ext cx="8925699" cy="14065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O restante dos cuidados deve ser o mesmo comparado ao sêmen convencional.</a:t>
            </a:r>
          </a:p>
          <a:p>
            <a:r>
              <a:rPr lang="pt-BR" sz="20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Priorizando as categorias mais férteis.</a:t>
            </a:r>
          </a:p>
        </p:txBody>
      </p:sp>
    </p:spTree>
    <p:extLst>
      <p:ext uri="{BB962C8B-B14F-4D97-AF65-F5344CB8AC3E}">
        <p14:creationId xmlns:p14="http://schemas.microsoft.com/office/powerpoint/2010/main" val="29795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10F66FF-BA5B-4391-BEE7-F5DD7EF738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1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5755D10-CBFB-4F5E-BFA9-4EC9DE979239}"/>
              </a:ext>
            </a:extLst>
          </p:cNvPr>
          <p:cNvSpPr txBox="1">
            <a:spLocks/>
          </p:cNvSpPr>
          <p:nvPr/>
        </p:nvSpPr>
        <p:spPr>
          <a:xfrm>
            <a:off x="625998" y="35050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rgbClr val="990099"/>
                </a:solidFill>
                <a:latin typeface="Comic Sans MS" panose="030F0702030302020204" pitchFamily="66" charset="0"/>
              </a:rPr>
              <a:t>UTILIZAÇÃO DO SÊMEN SEXADO COMO INTRUMENTO DE EVOLUÇÃO.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1B159B0-4782-4D2B-9B40-8D0271833EAA}"/>
              </a:ext>
            </a:extLst>
          </p:cNvPr>
          <p:cNvSpPr txBox="1">
            <a:spLocks/>
          </p:cNvSpPr>
          <p:nvPr/>
        </p:nvSpPr>
        <p:spPr>
          <a:xfrm>
            <a:off x="462712" y="2588760"/>
            <a:ext cx="10515600" cy="6627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>
                <a:solidFill>
                  <a:srgbClr val="990099"/>
                </a:solidFill>
                <a:latin typeface="Comic Sans MS" panose="030F0702030302020204" pitchFamily="66" charset="0"/>
              </a:rPr>
              <a:t>REPOSIÇÃO DE ANIMAIS</a:t>
            </a:r>
          </a:p>
          <a:p>
            <a:r>
              <a:rPr lang="pt-BR" sz="2200" dirty="0">
                <a:solidFill>
                  <a:srgbClr val="990099"/>
                </a:solidFill>
                <a:latin typeface="Comic Sans MS" panose="030F0702030302020204" pitchFamily="66" charset="0"/>
              </a:rPr>
              <a:t>Controle zootécnico, genética voltada aos objetivos do negócio</a:t>
            </a:r>
            <a:r>
              <a:rPr lang="pt-BR" sz="2400" dirty="0">
                <a:solidFill>
                  <a:srgbClr val="990099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91CB097-7FC5-4BE7-82CF-8233520C4609}"/>
              </a:ext>
            </a:extLst>
          </p:cNvPr>
          <p:cNvSpPr txBox="1">
            <a:spLocks/>
          </p:cNvSpPr>
          <p:nvPr/>
        </p:nvSpPr>
        <p:spPr>
          <a:xfrm>
            <a:off x="462712" y="3477044"/>
            <a:ext cx="10515600" cy="9109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990099"/>
                </a:solidFill>
                <a:latin typeface="Comic Sans MS" panose="030F0702030302020204" pitchFamily="66" charset="0"/>
              </a:rPr>
              <a:t>VENDA DE FÊMEAS</a:t>
            </a:r>
          </a:p>
          <a:p>
            <a:r>
              <a:rPr lang="pt-BR" sz="2200" dirty="0">
                <a:solidFill>
                  <a:srgbClr val="990099"/>
                </a:solidFill>
                <a:latin typeface="Comic Sans MS" panose="030F0702030302020204" pitchFamily="66" charset="0"/>
              </a:rPr>
              <a:t>Novilhas prenhes de sêmen </a:t>
            </a:r>
            <a:r>
              <a:rPr lang="pt-BR" sz="2200" dirty="0" err="1">
                <a:solidFill>
                  <a:srgbClr val="990099"/>
                </a:solidFill>
                <a:latin typeface="Comic Sans MS" panose="030F0702030302020204" pitchFamily="66" charset="0"/>
              </a:rPr>
              <a:t>sexado</a:t>
            </a:r>
            <a:r>
              <a:rPr lang="pt-BR" sz="2200" dirty="0">
                <a:solidFill>
                  <a:srgbClr val="990099"/>
                </a:solidFill>
                <a:latin typeface="Comic Sans MS" panose="030F0702030302020204" pitchFamily="66" charset="0"/>
              </a:rPr>
              <a:t> valorizam em torno de 10%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DDEEC1CB-2BD4-4A74-A2C4-2B6FD5116CB5}"/>
              </a:ext>
            </a:extLst>
          </p:cNvPr>
          <p:cNvSpPr txBox="1">
            <a:spLocks/>
          </p:cNvSpPr>
          <p:nvPr/>
        </p:nvSpPr>
        <p:spPr>
          <a:xfrm>
            <a:off x="462712" y="1663928"/>
            <a:ext cx="10515600" cy="6627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MELHORAMENTO </a:t>
            </a:r>
            <a:r>
              <a:rPr lang="pt-BR" sz="2600" b="1" dirty="0">
                <a:solidFill>
                  <a:srgbClr val="990099"/>
                </a:solidFill>
                <a:latin typeface="Comic Sans MS" panose="030F0702030302020204" pitchFamily="66" charset="0"/>
              </a:rPr>
              <a:t>GENÉTICO</a:t>
            </a:r>
            <a:r>
              <a:rPr lang="pt-BR" sz="2400" dirty="0">
                <a:solidFill>
                  <a:srgbClr val="990099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pt-BR" sz="2200" dirty="0">
                <a:solidFill>
                  <a:srgbClr val="990099"/>
                </a:solidFill>
                <a:latin typeface="Comic Sans MS" panose="030F0702030302020204" pitchFamily="66" charset="0"/>
              </a:rPr>
              <a:t>Optar quais animais irão produzir a próxima geração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6E5C3747-C36F-4B46-B66F-54CA611299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500">
                        <a14:foregroundMark x1="50833" y1="46508" x2="99500" y2="5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84" y="5502772"/>
            <a:ext cx="2581386" cy="1355228"/>
          </a:xfrm>
          <a:prstGeom prst="rect">
            <a:avLst/>
          </a:prstGeom>
        </p:spPr>
      </p:pic>
      <p:pic>
        <p:nvPicPr>
          <p:cNvPr id="11" name="Espaço Reservado para Conteúdo 4">
            <a:extLst>
              <a:ext uri="{FF2B5EF4-FFF2-40B4-BE49-F238E27FC236}">
                <a16:creationId xmlns="" xmlns:a16="http://schemas.microsoft.com/office/drawing/2014/main" id="{4C0C9611-A9E4-460E-B1B0-DD80EC0299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9163151" y="1676063"/>
            <a:ext cx="2277873" cy="212069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BCFA61E9-5E0D-44EA-8124-EAEBE79830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0" b="94069" l="1771" r="45000">
                        <a14:foregroundMark x1="27604" y1="28830" x2="28542" y2="26853"/>
                        <a14:foregroundMark x1="32083" y1="28830" x2="32083" y2="26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492700" y="4114669"/>
            <a:ext cx="2169355" cy="274333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A28B3CC1-2046-4028-B5F4-59A8C1325C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667" b="99556" l="4889" r="46667">
                        <a14:foregroundMark x1="11556" y1="68444" x2="22667" y2="61333"/>
                        <a14:foregroundMark x1="16889" y1="59111" x2="18222" y2="59111"/>
                        <a14:foregroundMark x1="27556" y1="60444" x2="28000" y2="57778"/>
                        <a14:foregroundMark x1="16444" y1="61333" x2="20000" y2="61333"/>
                        <a14:foregroundMark x1="29333" y1="59556" x2="27111" y2="6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207" r="47907"/>
          <a:stretch/>
        </p:blipFill>
        <p:spPr>
          <a:xfrm>
            <a:off x="6662056" y="4816929"/>
            <a:ext cx="1841880" cy="17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5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9CC4CC3-A51B-4922-A7A0-8F419DF515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72" y="833196"/>
            <a:ext cx="7119258" cy="67602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212E3C-673E-418B-8518-2F64ED8BC399}"/>
              </a:ext>
            </a:extLst>
          </p:cNvPr>
          <p:cNvSpPr txBox="1">
            <a:spLocks/>
          </p:cNvSpPr>
          <p:nvPr/>
        </p:nvSpPr>
        <p:spPr>
          <a:xfrm>
            <a:off x="1338977" y="448472"/>
            <a:ext cx="951404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rgbClr val="990099"/>
                </a:solidFill>
                <a:latin typeface="Comic Sans MS" panose="030F0702030302020204" pitchFamily="66" charset="0"/>
              </a:rPr>
              <a:t>FACILIDADE DE PARTO EM VACAS E NOVILHAS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F6EDFCA-ED67-416F-9EA7-0AE1AC8F5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9500">
                        <a14:foregroundMark x1="50833" y1="46508" x2="99500" y2="5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42" y="5654842"/>
            <a:ext cx="2291728" cy="120315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A05D437-AF3B-403F-9665-26C73CACB4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9" b="50039" l="5115" r="93046">
                        <a14:foregroundMark x1="7644" y1="4404" x2="47529" y2="4560"/>
                        <a14:foregroundMark x1="47241" y1="5417" x2="89310" y2="49532"/>
                        <a14:foregroundMark x1="6667" y1="4910" x2="6437" y2="46025"/>
                        <a14:foregroundMark x1="6954" y1="46025" x2="91322" y2="50039"/>
                        <a14:foregroundMark x1="56897" y1="15822" x2="93046" y2="19174"/>
                        <a14:foregroundMark x1="92816" y1="18667" x2="90575" y2="49883"/>
                        <a14:foregroundMark x1="8161" y1="4910" x2="69770" y2="47194"/>
                        <a14:foregroundMark x1="10632" y1="19680" x2="32184" y2="10600"/>
                        <a14:foregroundMark x1="17586" y1="31099" x2="44540" y2="19174"/>
                        <a14:foregroundMark x1="27989" y1="38659" x2="67816" y2="25565"/>
                        <a14:foregroundMark x1="41839" y1="43492" x2="76207" y2="37958"/>
                        <a14:foregroundMark x1="12356" y1="15472" x2="49253" y2="46181"/>
                        <a14:foregroundMark x1="34425" y1="7093" x2="71264" y2="39829"/>
                        <a14:foregroundMark x1="77184" y1="23539" x2="88851" y2="36633"/>
                        <a14:foregroundMark x1="9655" y1="22019" x2="28966" y2="45518"/>
                        <a14:foregroundMark x1="10402" y1="28761" x2="12644" y2="44700"/>
                        <a14:foregroundMark x1="7644" y1="37958" x2="9425" y2="35970"/>
                        <a14:foregroundMark x1="13851" y1="35464" x2="15115" y2="33437"/>
                        <a14:foregroundMark x1="29425" y1="5768" x2="32644" y2="19174"/>
                        <a14:foregroundMark x1="45517" y1="9626" x2="66092" y2="26890"/>
                        <a14:foregroundMark x1="41839" y1="24396" x2="56437" y2="34451"/>
                        <a14:foregroundMark x1="80172" y1="31917" x2="84885" y2="37646"/>
                        <a14:foregroundMark x1="42299" y1="36633" x2="66092" y2="32268"/>
                        <a14:foregroundMark x1="56789" y1="47683" x2="60120" y2="45597"/>
                        <a14:foregroundMark x1="37831" y1="12630" x2="37831" y2="21089"/>
                        <a14:foregroundMark x1="57301" y1="36211" x2="69940" y2="34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2848056"/>
            <a:ext cx="5264053" cy="3881483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1D43560B-6C7F-4433-9C05-85853FB8EE48}"/>
              </a:ext>
            </a:extLst>
          </p:cNvPr>
          <p:cNvSpPr txBox="1">
            <a:spLocks/>
          </p:cNvSpPr>
          <p:nvPr/>
        </p:nvSpPr>
        <p:spPr>
          <a:xfrm>
            <a:off x="165752" y="1118936"/>
            <a:ext cx="4012547" cy="11543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Estudo conduzido por Katia </a:t>
            </a:r>
            <a:r>
              <a:rPr lang="pt-BR" sz="1600" dirty="0" err="1" smtClean="0">
                <a:solidFill>
                  <a:srgbClr val="990099"/>
                </a:solidFill>
                <a:latin typeface="Comic Sans MS" panose="030F0702030302020204" pitchFamily="66" charset="0"/>
              </a:rPr>
              <a:t>Hilde</a:t>
            </a:r>
            <a:r>
              <a:rPr lang="pt-BR" sz="16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  </a:t>
            </a:r>
            <a:r>
              <a:rPr lang="pt-BR" sz="1600" dirty="0">
                <a:solidFill>
                  <a:srgbClr val="990099"/>
                </a:solidFill>
                <a:latin typeface="Comic Sans MS" panose="030F0702030302020204" pitchFamily="66" charset="0"/>
              </a:rPr>
              <a:t>baseado em 2,39MI. lactações referente a 1,49mi de vacas holandesas,</a:t>
            </a:r>
          </a:p>
          <a:p>
            <a:pPr algn="ctr"/>
            <a:r>
              <a:rPr lang="pt-BR" sz="1600" dirty="0">
                <a:solidFill>
                  <a:srgbClr val="990099"/>
                </a:solidFill>
                <a:latin typeface="Comic Sans MS" panose="030F0702030302020204" pitchFamily="66" charset="0"/>
              </a:rPr>
              <a:t> banco de dados da </a:t>
            </a:r>
          </a:p>
          <a:p>
            <a:pPr algn="ctr"/>
            <a:r>
              <a:rPr lang="pt-BR" sz="1600" dirty="0">
                <a:solidFill>
                  <a:srgbClr val="990099"/>
                </a:solidFill>
                <a:latin typeface="Comic Sans MS" panose="030F0702030302020204" pitchFamily="66" charset="0"/>
              </a:rPr>
              <a:t>Holstein </a:t>
            </a:r>
            <a:r>
              <a:rPr lang="pt-BR" sz="1600" dirty="0" err="1">
                <a:solidFill>
                  <a:srgbClr val="990099"/>
                </a:solidFill>
                <a:latin typeface="Comic Sans MS" panose="030F0702030302020204" pitchFamily="66" charset="0"/>
              </a:rPr>
              <a:t>Association</a:t>
            </a:r>
            <a:r>
              <a:rPr lang="pt-BR" sz="1600" dirty="0">
                <a:solidFill>
                  <a:srgbClr val="990099"/>
                </a:solidFill>
                <a:latin typeface="Comic Sans MS" panose="030F0702030302020204" pitchFamily="66" charset="0"/>
              </a:rPr>
              <a:t> USA.</a:t>
            </a:r>
          </a:p>
          <a:p>
            <a:pPr algn="ctr"/>
            <a:endParaRPr lang="pt-BR" sz="2000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="" xmlns:a16="http://schemas.microsoft.com/office/drawing/2014/main" id="{73BD3E94-A020-4358-95AA-41C6A83A8FB3}"/>
              </a:ext>
            </a:extLst>
          </p:cNvPr>
          <p:cNvSpPr txBox="1">
            <a:spLocks/>
          </p:cNvSpPr>
          <p:nvPr/>
        </p:nvSpPr>
        <p:spPr>
          <a:xfrm>
            <a:off x="4309860" y="2648118"/>
            <a:ext cx="3307136" cy="156519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90099"/>
                </a:solidFill>
                <a:latin typeface="Comic Sans MS" panose="030F0702030302020204" pitchFamily="66" charset="0"/>
              </a:rPr>
              <a:t> NOVILHAS</a:t>
            </a: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90099"/>
                </a:solidFill>
                <a:latin typeface="Comic Sans MS" panose="030F0702030302020204" pitchFamily="66" charset="0"/>
              </a:rPr>
              <a:t>7.612KG VS 7.470KG</a:t>
            </a: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90099"/>
                </a:solidFill>
                <a:latin typeface="Comic Sans MS" panose="030F0702030302020204" pitchFamily="66" charset="0"/>
              </a:rPr>
              <a:t>142 KG</a:t>
            </a:r>
          </a:p>
          <a:p>
            <a:pPr algn="ctr"/>
            <a:endParaRPr lang="pt-BR" sz="3200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="" xmlns:a16="http://schemas.microsoft.com/office/drawing/2014/main" id="{9247D204-79F4-4BEE-906B-3865500C53F5}"/>
              </a:ext>
            </a:extLst>
          </p:cNvPr>
          <p:cNvSpPr txBox="1">
            <a:spLocks/>
          </p:cNvSpPr>
          <p:nvPr/>
        </p:nvSpPr>
        <p:spPr>
          <a:xfrm>
            <a:off x="6095999" y="4167305"/>
            <a:ext cx="3060358" cy="16527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90099"/>
                </a:solidFill>
                <a:latin typeface="Comic Sans MS" panose="030F0702030302020204" pitchFamily="66" charset="0"/>
              </a:rPr>
              <a:t>VACAS</a:t>
            </a: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90099"/>
                </a:solidFill>
                <a:latin typeface="Comic Sans MS" panose="030F0702030302020204" pitchFamily="66" charset="0"/>
              </a:rPr>
              <a:t>8.173kg X 8.064kg</a:t>
            </a: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90099"/>
                </a:solidFill>
                <a:latin typeface="Comic Sans MS" panose="030F0702030302020204" pitchFamily="66" charset="0"/>
              </a:rPr>
              <a:t>109kg</a:t>
            </a:r>
          </a:p>
        </p:txBody>
      </p:sp>
      <p:pic>
        <p:nvPicPr>
          <p:cNvPr id="15" name="Espaço Reservado para Conteúdo 4">
            <a:extLst>
              <a:ext uri="{FF2B5EF4-FFF2-40B4-BE49-F238E27FC236}">
                <a16:creationId xmlns="" xmlns:a16="http://schemas.microsoft.com/office/drawing/2014/main" id="{047208BE-527D-40E8-A0D5-A899123608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9045146" y="1013311"/>
            <a:ext cx="2706747" cy="2519978"/>
          </a:xfrm>
          <a:prstGeom prst="rect">
            <a:avLst/>
          </a:prstGeom>
        </p:spPr>
      </p:pic>
      <p:sp>
        <p:nvSpPr>
          <p:cNvPr id="5" name="Seta entalhada para a direita 4"/>
          <p:cNvSpPr/>
          <p:nvPr/>
        </p:nvSpPr>
        <p:spPr>
          <a:xfrm rot="5400000">
            <a:off x="1774515" y="2428493"/>
            <a:ext cx="795020" cy="484632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entalhada para a direita 15"/>
          <p:cNvSpPr/>
          <p:nvPr/>
        </p:nvSpPr>
        <p:spPr>
          <a:xfrm>
            <a:off x="3248724" y="3205191"/>
            <a:ext cx="795020" cy="484632"/>
          </a:xfrm>
          <a:prstGeom prst="notchedRightArrow">
            <a:avLst>
              <a:gd name="adj1" fmla="val 50000"/>
              <a:gd name="adj2" fmla="val 3980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entalhada para a direita 18"/>
          <p:cNvSpPr/>
          <p:nvPr/>
        </p:nvSpPr>
        <p:spPr>
          <a:xfrm rot="18701189">
            <a:off x="8310008" y="3170711"/>
            <a:ext cx="1302477" cy="920892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632026" y="4201297"/>
            <a:ext cx="2248893" cy="205512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991505" y="3689823"/>
            <a:ext cx="529273" cy="256659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entalhada para a direita 27"/>
          <p:cNvSpPr/>
          <p:nvPr/>
        </p:nvSpPr>
        <p:spPr>
          <a:xfrm>
            <a:off x="5300979" y="4986543"/>
            <a:ext cx="795020" cy="484632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5" grpId="0" animBg="1"/>
      <p:bldP spid="16" grpId="0" animBg="1"/>
      <p:bldP spid="19" grpId="0" animBg="1"/>
      <p:bldP spid="21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C10F66FF-BA5B-4391-BEE7-F5DD7EF738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875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E3C5E62-C834-44A1-9619-0DD99CE99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500">
                        <a14:foregroundMark x1="50833" y1="46508" x2="99500" y2="5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84" y="5502772"/>
            <a:ext cx="2581386" cy="135522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1687780" y="365125"/>
            <a:ext cx="874518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GENÉTICA NO REBANHO</a:t>
            </a:r>
            <a:endParaRPr lang="pt-BR" sz="3200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217090" y="1633863"/>
            <a:ext cx="5878910" cy="1578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FÊMEAS POR CATEGORIA</a:t>
            </a:r>
            <a:endParaRPr lang="pt-BR" sz="32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5268046" y="4778003"/>
            <a:ext cx="6556486" cy="8683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GENÉTICA DE FERTILIDADE </a:t>
            </a:r>
            <a:endParaRPr lang="pt-B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Espaço Reservado para Conteúdo 4">
            <a:extLst>
              <a:ext uri="{FF2B5EF4-FFF2-40B4-BE49-F238E27FC236}">
                <a16:creationId xmlns="" xmlns:a16="http://schemas.microsoft.com/office/drawing/2014/main" id="{047208BE-527D-40E8-A0D5-A899123608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10230880" y="365126"/>
            <a:ext cx="1476706" cy="137481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>
          <a:xfrm>
            <a:off x="7152105" y="1624791"/>
            <a:ext cx="3078775" cy="288806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1" y="1897749"/>
            <a:ext cx="4219148" cy="42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>
          <a:blip r:embed="rId2">
            <a:clrChange>
              <a:clrFrom>
                <a:srgbClr val="232425"/>
              </a:clrFrom>
              <a:clrTo>
                <a:srgbClr val="23242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99219" l="2637" r="97363">
                        <a14:foregroundMark x1="32227" y1="85156" x2="33594" y2="85156"/>
                        <a14:foregroundMark x1="31250" y1="86068" x2="32813" y2="85677"/>
                        <a14:foregroundMark x1="35547" y1="86719" x2="34277" y2="85677"/>
                        <a14:foregroundMark x1="36816" y1="86458" x2="39551" y2="85547"/>
                        <a14:foregroundMark x1="70996" y1="97005" x2="73438" y2="96875"/>
                        <a14:foregroundMark x1="83203" y1="96615" x2="84961" y2="96615"/>
                        <a14:foregroundMark x1="3906" y1="12240" x2="3906" y2="10677"/>
                        <a14:foregroundMark x1="4980" y1="15755" x2="6543" y2="17318"/>
                        <a14:foregroundMark x1="47852" y1="54818" x2="50195" y2="55339"/>
                        <a14:foregroundMark x1="55469" y1="57943" x2="62402" y2="58724"/>
                        <a14:backgroundMark x1="47656" y1="68099" x2="71680" y2="68880"/>
                        <a14:backgroundMark x1="82910" y1="75391" x2="82129" y2="84766"/>
                        <a14:backgroundMark x1="38086" y1="72917" x2="37793" y2="79948"/>
                        <a14:backgroundMark x1="36426" y1="85156" x2="36914" y2="84245"/>
                        <a14:backgroundMark x1="1172" y1="18620" x2="5566" y2="17969"/>
                        <a14:backgroundMark x1="6543" y1="19010" x2="4688" y2="19010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38" y="635558"/>
            <a:ext cx="8232567" cy="61744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688767" y="2486514"/>
            <a:ext cx="4156365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PRIMIPARAS       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570013" y="3524086"/>
            <a:ext cx="4471887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SECUNDIPARAS   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653807" y="1558202"/>
            <a:ext cx="4191326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NOVILHAS         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1419102" y="599188"/>
            <a:ext cx="9369631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FATORES DE CATEGORIA</a:t>
            </a:r>
            <a:endParaRPr lang="pt-BR" sz="32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570013" y="5373811"/>
            <a:ext cx="4156365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I.A.T.F                     </a:t>
            </a:r>
          </a:p>
          <a:p>
            <a:endParaRPr lang="pt-BR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570013" y="4379108"/>
            <a:ext cx="4275119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MULTIPARAS       </a:t>
            </a:r>
          </a:p>
          <a:p>
            <a:endParaRPr lang="pt-BR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153891" y="37169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570013" y="1342055"/>
            <a:ext cx="3544787" cy="80612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70013" y="3308144"/>
            <a:ext cx="3544787" cy="80612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Espaço Reservado para Conteúdo 4">
            <a:extLst>
              <a:ext uri="{FF2B5EF4-FFF2-40B4-BE49-F238E27FC236}">
                <a16:creationId xmlns="" xmlns:a16="http://schemas.microsoft.com/office/drawing/2014/main" id="{4C0C9611-A9E4-460E-B1B0-DD80EC029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10378782" y="263508"/>
            <a:ext cx="1453988" cy="1353661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6103917" y="2308619"/>
            <a:ext cx="4156365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Animal em desenvolvimento e em produção.       </a:t>
            </a:r>
            <a:endParaRPr lang="pt-BR" sz="22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6096000" y="1393062"/>
            <a:ext cx="4156365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   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6069856" y="4379108"/>
            <a:ext cx="4156365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Animais em produção.       </a:t>
            </a:r>
            <a:endParaRPr lang="pt-BR" sz="22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6069855" y="1342055"/>
            <a:ext cx="4156365" cy="75511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Categoria mais fértil, possui energia para reprodução.     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6069853" y="3359151"/>
            <a:ext cx="4156365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Vaca jovem de alta produção.       </a:t>
            </a:r>
            <a:endParaRPr lang="pt-BR" sz="22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5955556" y="5373811"/>
            <a:ext cx="4156365" cy="755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Depende do individuo.       </a:t>
            </a:r>
            <a:endParaRPr lang="pt-BR" sz="22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9E3C5E62-C834-44A1-9619-0DD99CE99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9500">
                        <a14:foregroundMark x1="50833" y1="46508" x2="99500" y2="5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84" y="5502772"/>
            <a:ext cx="2581386" cy="1355228"/>
          </a:xfrm>
          <a:prstGeom prst="rect">
            <a:avLst/>
          </a:prstGeom>
        </p:spPr>
      </p:pic>
      <p:sp>
        <p:nvSpPr>
          <p:cNvPr id="32" name="Seta entalhada para a direita 31"/>
          <p:cNvSpPr/>
          <p:nvPr/>
        </p:nvSpPr>
        <p:spPr>
          <a:xfrm rot="20975817">
            <a:off x="4924536" y="3406856"/>
            <a:ext cx="795020" cy="48463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entalhada para a direita 32"/>
          <p:cNvSpPr/>
          <p:nvPr/>
        </p:nvSpPr>
        <p:spPr>
          <a:xfrm rot="5400000">
            <a:off x="4929567" y="2509276"/>
            <a:ext cx="795020" cy="484632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entalhada para a direita 33"/>
          <p:cNvSpPr/>
          <p:nvPr/>
        </p:nvSpPr>
        <p:spPr>
          <a:xfrm rot="16200000">
            <a:off x="4911463" y="1553615"/>
            <a:ext cx="795020" cy="484632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entalhada para a direita 34"/>
          <p:cNvSpPr/>
          <p:nvPr/>
        </p:nvSpPr>
        <p:spPr>
          <a:xfrm rot="5400000">
            <a:off x="4941111" y="4376381"/>
            <a:ext cx="795020" cy="484632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3" grpId="0"/>
      <p:bldP spid="24" grpId="0"/>
      <p:bldP spid="25" grpId="0"/>
      <p:bldP spid="26" grpId="0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70"/>
            <a:ext cx="12192000" cy="68863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53262A-9146-4B5B-873F-4449D2793D1C}"/>
              </a:ext>
            </a:extLst>
          </p:cNvPr>
          <p:cNvSpPr txBox="1">
            <a:spLocks/>
          </p:cNvSpPr>
          <p:nvPr/>
        </p:nvSpPr>
        <p:spPr>
          <a:xfrm>
            <a:off x="2818324" y="134700"/>
            <a:ext cx="5893876" cy="8683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FATORES GENÉTICOS</a:t>
            </a:r>
          </a:p>
          <a:p>
            <a:r>
              <a:rPr lang="pt-BR" sz="1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Fertilidade como característica de seleção</a:t>
            </a:r>
            <a:endParaRPr lang="pt-BR" sz="1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t="25206" r="14325" b="11787"/>
          <a:stretch/>
        </p:blipFill>
        <p:spPr>
          <a:xfrm>
            <a:off x="6833176" y="1003063"/>
            <a:ext cx="5250750" cy="22198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10054" r="16638" b="29865"/>
          <a:stretch/>
        </p:blipFill>
        <p:spPr>
          <a:xfrm>
            <a:off x="189302" y="1003063"/>
            <a:ext cx="5228087" cy="22198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5" t="37126" r="7719" b="36154"/>
          <a:stretch/>
        </p:blipFill>
        <p:spPr>
          <a:xfrm>
            <a:off x="6833176" y="3250933"/>
            <a:ext cx="5250751" cy="17296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6" t="10054" r="8062" b="64029"/>
          <a:stretch/>
        </p:blipFill>
        <p:spPr>
          <a:xfrm>
            <a:off x="189303" y="3222894"/>
            <a:ext cx="5258042" cy="17389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9" t="65256" r="7204" b="13703"/>
          <a:stretch/>
        </p:blipFill>
        <p:spPr>
          <a:xfrm>
            <a:off x="204281" y="4961796"/>
            <a:ext cx="5228086" cy="13874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0" t="47570" r="7547" b="30678"/>
          <a:stretch/>
        </p:blipFill>
        <p:spPr>
          <a:xfrm>
            <a:off x="6833176" y="4980593"/>
            <a:ext cx="5250750" cy="1418745"/>
          </a:xfrm>
          <a:prstGeom prst="rect">
            <a:avLst/>
          </a:prstGeom>
        </p:spPr>
      </p:pic>
      <p:pic>
        <p:nvPicPr>
          <p:cNvPr id="14" name="Espaço Reservado para Conteúdo 4">
            <a:extLst>
              <a:ext uri="{FF2B5EF4-FFF2-40B4-BE49-F238E27FC236}">
                <a16:creationId xmlns="" xmlns:a16="http://schemas.microsoft.com/office/drawing/2014/main" id="{047208BE-527D-40E8-A0D5-A899123608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5587895" y="1082108"/>
            <a:ext cx="1016209" cy="94608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>
          <a:xfrm>
            <a:off x="5602933" y="2276802"/>
            <a:ext cx="1008564" cy="946089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5447344" y="2148176"/>
            <a:ext cx="1319742" cy="118360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10017211" y="3674472"/>
            <a:ext cx="845671" cy="23003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3431828" y="3652442"/>
            <a:ext cx="845671" cy="23003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4778036" y="5996252"/>
            <a:ext cx="586152" cy="23003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4712135" y="5344195"/>
            <a:ext cx="586152" cy="23003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11497774" y="6119211"/>
            <a:ext cx="586152" cy="23003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1474848" y="5425485"/>
            <a:ext cx="586152" cy="23003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5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18" b="98122" l="50567" r="85261">
                        <a14:foregroundMark x1="52154" y1="73474" x2="83220" y2="73239"/>
                        <a14:foregroundMark x1="52608" y1="75587" x2="83220" y2="74413"/>
                        <a14:foregroundMark x1="53288" y1="72066" x2="82086" y2="72066"/>
                        <a14:foregroundMark x1="82540" y1="72535" x2="84354" y2="72535"/>
                        <a14:foregroundMark x1="75737" y1="95305" x2="72336" y2="92254"/>
                        <a14:foregroundMark x1="77324" y1="93427" x2="74376" y2="88967"/>
                        <a14:foregroundMark x1="70522" y1="94366" x2="71882" y2="96009"/>
                        <a14:foregroundMark x1="69841" y1="95540" x2="76417" y2="95540"/>
                        <a14:foregroundMark x1="75510" y1="86150" x2="75510" y2="90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97" t="69489" r="10757"/>
          <a:stretch/>
        </p:blipFill>
        <p:spPr>
          <a:xfrm>
            <a:off x="7651120" y="3621124"/>
            <a:ext cx="1884470" cy="14457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E3C5E62-C834-44A1-9619-0DD99CE99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500">
                        <a14:foregroundMark x1="50833" y1="46508" x2="99500" y2="5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84" y="5502772"/>
            <a:ext cx="2581386" cy="1355228"/>
          </a:xfrm>
          <a:prstGeom prst="rect">
            <a:avLst/>
          </a:prstGeom>
        </p:spPr>
      </p:pic>
      <p:pic>
        <p:nvPicPr>
          <p:cNvPr id="6" name="Espaço Reservado para Conteúdo 4">
            <a:extLst>
              <a:ext uri="{FF2B5EF4-FFF2-40B4-BE49-F238E27FC236}">
                <a16:creationId xmlns="" xmlns:a16="http://schemas.microsoft.com/office/drawing/2014/main" id="{4C0C9611-A9E4-460E-B1B0-DD80EC0299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10378782" y="263508"/>
            <a:ext cx="1453988" cy="13536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1" t="26771" r="-3265" b="28589"/>
          <a:stretch/>
        </p:blipFill>
        <p:spPr>
          <a:xfrm rot="20985887">
            <a:off x="7568913" y="1376425"/>
            <a:ext cx="1701069" cy="220220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3" t="72414" r="19495"/>
          <a:stretch/>
        </p:blipFill>
        <p:spPr>
          <a:xfrm>
            <a:off x="6309403" y="4912768"/>
            <a:ext cx="2365981" cy="16935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06" b="100000" l="4082" r="42630">
                        <a14:foregroundMark x1="27891" y1="77934" x2="40136" y2="70423"/>
                        <a14:foregroundMark x1="26077" y1="71362" x2="37868" y2="78169"/>
                        <a14:foregroundMark x1="30159" y1="78404" x2="37868" y2="77934"/>
                        <a14:foregroundMark x1="16553" y1="71127" x2="41497" y2="69953"/>
                        <a14:foregroundMark x1="18594" y1="80516" x2="18821" y2="71127"/>
                        <a14:foregroundMark x1="17687" y1="80986" x2="17914" y2="70423"/>
                        <a14:foregroundMark x1="20181" y1="80986" x2="25850" y2="74413"/>
                        <a14:foregroundMark x1="18141" y1="90845" x2="39909" y2="89906"/>
                        <a14:foregroundMark x1="19728" y1="98357" x2="17007" y2="89437"/>
                        <a14:foregroundMark x1="40136" y1="91784" x2="37868" y2="98826"/>
                        <a14:foregroundMark x1="39909" y1="87559" x2="40136" y2="93192"/>
                        <a14:foregroundMark x1="18367" y1="88967" x2="18367" y2="98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38" r="56971"/>
          <a:stretch/>
        </p:blipFill>
        <p:spPr>
          <a:xfrm>
            <a:off x="3960635" y="5264104"/>
            <a:ext cx="1997712" cy="144799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69371" r="56694"/>
          <a:stretch/>
        </p:blipFill>
        <p:spPr>
          <a:xfrm>
            <a:off x="2028259" y="4905339"/>
            <a:ext cx="2173038" cy="170400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62287" b="67127"/>
          <a:stretch/>
        </p:blipFill>
        <p:spPr>
          <a:xfrm>
            <a:off x="2279937" y="453483"/>
            <a:ext cx="2144364" cy="18536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8" y="2205650"/>
            <a:ext cx="3188043" cy="121363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46" b="57277" l="0" r="32200">
                        <a14:foregroundMark x1="6576" y1="13850" x2="29478" y2="14319"/>
                        <a14:foregroundMark x1="15873" y1="18545" x2="25170" y2="35446"/>
                        <a14:foregroundMark x1="2948" y1="38498" x2="24263" y2="34742"/>
                        <a14:foregroundMark x1="2041" y1="38028" x2="0" y2="35446"/>
                        <a14:foregroundMark x1="3175" y1="23474" x2="227" y2="26995"/>
                        <a14:foregroundMark x1="3401" y1="23944" x2="16327" y2="23944"/>
                        <a14:foregroundMark x1="1814" y1="34038" x2="9751" y2="25117"/>
                        <a14:foregroundMark x1="9070" y1="34507" x2="18367" y2="26526"/>
                        <a14:foregroundMark x1="10431" y1="30047" x2="0" y2="30986"/>
                        <a14:foregroundMark x1="3855" y1="52347" x2="10431" y2="48592"/>
                        <a14:foregroundMark x1="2721" y1="45070" x2="16327" y2="38732"/>
                        <a14:foregroundMark x1="2268" y1="49765" x2="5215" y2="44131"/>
                        <a14:foregroundMark x1="3401" y1="54695" x2="9297" y2="53052"/>
                        <a14:foregroundMark x1="907" y1="51878" x2="5896" y2="52817"/>
                        <a14:foregroundMark x1="17460" y1="46714" x2="16100" y2="3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705" r="67233" b="42445"/>
          <a:stretch/>
        </p:blipFill>
        <p:spPr>
          <a:xfrm rot="21061839">
            <a:off x="1553425" y="2307936"/>
            <a:ext cx="1453025" cy="222268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r="29210" b="78872"/>
          <a:stretch/>
        </p:blipFill>
        <p:spPr>
          <a:xfrm>
            <a:off x="4522946" y="263508"/>
            <a:ext cx="3068093" cy="1737613"/>
          </a:xfrm>
          <a:prstGeom prst="rect">
            <a:avLst/>
          </a:prstGeom>
        </p:spPr>
      </p:pic>
      <p:pic>
        <p:nvPicPr>
          <p:cNvPr id="22" name="Espaço Reservado para Conteúdo 4">
            <a:extLst>
              <a:ext uri="{FF2B5EF4-FFF2-40B4-BE49-F238E27FC236}">
                <a16:creationId xmlns="" xmlns:a16="http://schemas.microsoft.com/office/drawing/2014/main" id="{4C0C9611-A9E4-460E-B1B0-DD80EC0299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7"/>
          <a:stretch/>
        </p:blipFill>
        <p:spPr>
          <a:xfrm>
            <a:off x="3855308" y="3662199"/>
            <a:ext cx="1335276" cy="124314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>
          <a:xfrm>
            <a:off x="5354690" y="3662797"/>
            <a:ext cx="1404604" cy="131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138958</TotalTime>
  <Words>348</Words>
  <Application>Microsoft Office PowerPoint</Application>
  <PresentationFormat>Personalizar</PresentationFormat>
  <Paragraphs>70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UTILIZAÇÃO DO SÊMEN SEXADO COMO INTRUMENTO DE SELEÇÃO E EVOLUÇÃO GENÉTICA DO REBANHO</vt:lpstr>
      <vt:lpstr>CARACTERÍSTICAS DO SÊMEN SEXADO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OBRIGADO PELA ATENÇÃO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UTILIZAÇÃO DO SEMÊN SEXADO COMO INTRUMENTO DE SELEÇÃOE EVOLUÇÃO GENÉTICA DO REBANHO</dc:title>
  <dc:creator>alequesandervet@gmail.com</dc:creator>
  <cp:lastModifiedBy>AlequeSander</cp:lastModifiedBy>
  <cp:revision>103</cp:revision>
  <dcterms:created xsi:type="dcterms:W3CDTF">2019-08-05T20:29:55Z</dcterms:created>
  <dcterms:modified xsi:type="dcterms:W3CDTF">2019-09-30T02:57:13Z</dcterms:modified>
</cp:coreProperties>
</file>