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753600" cy="7315200"/>
  <p:notesSz cx="6858000" cy="9144000"/>
  <p:embeddedFontLst>
    <p:embeddedFont>
      <p:font typeface="Aileron Regular" panose="020B0604020202020204" charset="0"/>
      <p:regular r:id="rId8"/>
      <p:bold r:id="rId9"/>
      <p:italic r:id="rId10"/>
      <p:boldItalic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League Spartan" panose="020B0604020202020204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4" d="100"/>
          <a:sy n="64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" y="1085112"/>
            <a:ext cx="9753600" cy="5144975"/>
            <a:chOff x="0" y="0"/>
            <a:chExt cx="3676935" cy="166134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676935" cy="1661340"/>
            </a:xfrm>
            <a:custGeom>
              <a:avLst/>
              <a:gdLst/>
              <a:ahLst/>
              <a:cxnLst/>
              <a:rect l="l" t="t" r="r" b="b"/>
              <a:pathLst>
                <a:path w="3676935" h="1661340">
                  <a:moveTo>
                    <a:pt x="0" y="0"/>
                  </a:moveTo>
                  <a:lnTo>
                    <a:pt x="3676935" y="0"/>
                  </a:lnTo>
                  <a:lnTo>
                    <a:pt x="3676935" y="1661340"/>
                  </a:lnTo>
                  <a:lnTo>
                    <a:pt x="0" y="1661340"/>
                  </a:lnTo>
                  <a:close/>
                </a:path>
              </a:pathLst>
            </a:custGeom>
            <a:solidFill>
              <a:srgbClr val="5C9282"/>
            </a:solidFill>
          </p:spPr>
        </p:sp>
      </p:grpSp>
      <p:sp>
        <p:nvSpPr>
          <p:cNvPr id="4" name="TextBox 4"/>
          <p:cNvSpPr txBox="1"/>
          <p:nvPr/>
        </p:nvSpPr>
        <p:spPr>
          <a:xfrm>
            <a:off x="731520" y="2373099"/>
            <a:ext cx="8430000" cy="24261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99"/>
              </a:lnSpc>
            </a:pPr>
            <a:r>
              <a:rPr lang="en-US" sz="4166">
                <a:solidFill>
                  <a:srgbClr val="FFFFFF"/>
                </a:solidFill>
                <a:latin typeface="League Spartan"/>
              </a:rPr>
              <a:t>GERAÇÃO E DESTINAÇÃO DE RESÍDUOS SÓLIDOS </a:t>
            </a:r>
          </a:p>
          <a:p>
            <a:pPr algn="ctr">
              <a:lnSpc>
                <a:spcPts val="6499"/>
              </a:lnSpc>
            </a:pPr>
            <a:r>
              <a:rPr lang="en-US" sz="4166">
                <a:solidFill>
                  <a:srgbClr val="FFFFFF"/>
                </a:solidFill>
                <a:latin typeface="League Spartan"/>
              </a:rPr>
              <a:t>NO MEIO RURAL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90349" y="-119476"/>
            <a:ext cx="4208191" cy="540223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956536" y="2425973"/>
            <a:ext cx="4208191" cy="5365294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1247489" y="3352531"/>
            <a:ext cx="2865322" cy="15535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76"/>
              </a:lnSpc>
            </a:pPr>
            <a:r>
              <a:rPr lang="en-US" sz="2711" b="1" spc="244">
                <a:solidFill>
                  <a:srgbClr val="FFDC79"/>
                </a:solidFill>
                <a:latin typeface="League Spartan"/>
              </a:rPr>
              <a:t>MILHÕES DE TONELADAS DE RESÍDUOS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31520" y="399681"/>
            <a:ext cx="3381291" cy="6636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95"/>
              </a:lnSpc>
            </a:pPr>
            <a:r>
              <a:rPr lang="en-US" sz="2200" b="1" spc="198">
                <a:solidFill>
                  <a:srgbClr val="F5FFE5"/>
                </a:solidFill>
                <a:latin typeface="League Spartan"/>
              </a:rPr>
              <a:t>POR ANO NO BRASIL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689103" y="1999774"/>
            <a:ext cx="1000814" cy="1163737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694445" y="1959665"/>
            <a:ext cx="1082241" cy="1243955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381040" y="4603170"/>
            <a:ext cx="1359183" cy="1359183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4733424" y="3667125"/>
            <a:ext cx="4654416" cy="686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03"/>
              </a:lnSpc>
            </a:pPr>
            <a:r>
              <a:rPr lang="en-US" sz="4579" b="1" spc="412">
                <a:solidFill>
                  <a:srgbClr val="F5FFE5"/>
                </a:solidFill>
                <a:latin typeface="League Spartan"/>
              </a:rPr>
              <a:t>377 KG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290758" y="7167241"/>
            <a:ext cx="3876675" cy="1226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2"/>
              </a:lnSpc>
            </a:pPr>
            <a:r>
              <a:rPr lang="en-US" sz="900" i="1" spc="81">
                <a:solidFill>
                  <a:srgbClr val="264D42"/>
                </a:solidFill>
                <a:latin typeface="League Spartan"/>
              </a:rPr>
              <a:t>FONTE: ABRELPE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-5400000">
            <a:off x="3516429" y="1052362"/>
            <a:ext cx="7821106" cy="5197642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5512386" y="1193366"/>
            <a:ext cx="587861" cy="4312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02"/>
              </a:lnSpc>
            </a:pPr>
            <a:r>
              <a:rPr lang="en-US" sz="2883" b="1" spc="144">
                <a:solidFill>
                  <a:srgbClr val="5C9282"/>
                </a:solidFill>
                <a:latin typeface="League Spartan"/>
              </a:rPr>
              <a:t>1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11840" y="1052623"/>
            <a:ext cx="3876675" cy="8384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24"/>
              </a:lnSpc>
            </a:pPr>
            <a:r>
              <a:rPr lang="en-US" sz="2817" i="1" spc="253">
                <a:solidFill>
                  <a:srgbClr val="5C9282"/>
                </a:solidFill>
                <a:latin typeface="League Spartan"/>
              </a:rPr>
              <a:t>CRESCIMENTO ECONÔMICO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557208" y="3753745"/>
            <a:ext cx="590550" cy="3672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49"/>
              </a:lnSpc>
            </a:pPr>
            <a:r>
              <a:rPr lang="en-US" sz="2415" b="1" spc="120">
                <a:solidFill>
                  <a:srgbClr val="5C9282"/>
                </a:solidFill>
                <a:latin typeface="League Spartan"/>
              </a:rPr>
              <a:t>3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64334" y="2595918"/>
            <a:ext cx="1771688" cy="1771688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454418" y="5071561"/>
            <a:ext cx="3591519" cy="973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sz="2800">
                <a:solidFill>
                  <a:srgbClr val="5C9282"/>
                </a:solidFill>
                <a:latin typeface="League Spartan"/>
              </a:rPr>
              <a:t>GERAÇÃO DE RESÍDUOS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918711" y="1249917"/>
            <a:ext cx="3906432" cy="2687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ORGÂNICOS</a:t>
            </a:r>
          </a:p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RECICLÁVEIS</a:t>
            </a:r>
          </a:p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REJEITOS</a:t>
            </a:r>
          </a:p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ELETROELETRÔNICOS</a:t>
            </a:r>
          </a:p>
          <a:p>
            <a:pPr>
              <a:lnSpc>
                <a:spcPts val="4392"/>
              </a:lnSpc>
            </a:pPr>
            <a:endParaRPr lang="en-US" sz="1800" spc="89">
              <a:solidFill>
                <a:srgbClr val="F5FFE5"/>
              </a:solidFill>
              <a:latin typeface="League Spartan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918711" y="3457575"/>
            <a:ext cx="5016542" cy="3241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EMBALAGENS DE AGROTÓXICOS</a:t>
            </a:r>
          </a:p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PRODUTOS VETERINÁRIOS</a:t>
            </a:r>
          </a:p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RESÍDUOS DE CONSTRUÇÃO CIVIL </a:t>
            </a:r>
          </a:p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SUCATAS</a:t>
            </a:r>
          </a:p>
          <a:p>
            <a:pPr marL="297180" lvl="1" indent="-148590">
              <a:lnSpc>
                <a:spcPts val="4392"/>
              </a:lnSpc>
              <a:buFont typeface="Arial"/>
              <a:buChar char="•"/>
            </a:pPr>
            <a:r>
              <a:rPr lang="en-US" sz="1800" spc="89">
                <a:solidFill>
                  <a:srgbClr val="F5FFE5"/>
                </a:solidFill>
                <a:latin typeface="League Spartan"/>
              </a:rPr>
              <a:t>(...)</a:t>
            </a:r>
          </a:p>
          <a:p>
            <a:pPr>
              <a:lnSpc>
                <a:spcPts val="4392"/>
              </a:lnSpc>
            </a:pPr>
            <a:endParaRPr lang="en-US" sz="1800" spc="89">
              <a:solidFill>
                <a:srgbClr val="F5FFE5"/>
              </a:solidFill>
              <a:latin typeface="League Spart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288103" y="1689123"/>
            <a:ext cx="10329807" cy="3936995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549365" y="4204301"/>
            <a:ext cx="5420740" cy="4492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40"/>
              </a:lnSpc>
            </a:pPr>
            <a:r>
              <a:rPr lang="en-US" sz="3000" b="1" spc="270">
                <a:solidFill>
                  <a:srgbClr val="FFFFFF"/>
                </a:solidFill>
                <a:latin typeface="League Spartan"/>
              </a:rPr>
              <a:t>ATERRO SANITÁRIO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549365" y="2116731"/>
            <a:ext cx="5420740" cy="4492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40"/>
              </a:lnSpc>
            </a:pPr>
            <a:r>
              <a:rPr lang="en-US" sz="3000" b="1" spc="270">
                <a:solidFill>
                  <a:srgbClr val="FFFFFF"/>
                </a:solidFill>
                <a:latin typeface="League Spartan"/>
              </a:rPr>
              <a:t>RECICLAGEM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156248" y="2116731"/>
            <a:ext cx="5420740" cy="4492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40"/>
              </a:lnSpc>
            </a:pPr>
            <a:r>
              <a:rPr lang="en-US" sz="3000" b="1" spc="270">
                <a:solidFill>
                  <a:srgbClr val="FFDC79"/>
                </a:solidFill>
                <a:latin typeface="League Spartan"/>
              </a:rPr>
              <a:t>COMPOSTAGEM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621049" y="3208366"/>
            <a:ext cx="5420740" cy="4492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40"/>
              </a:lnSpc>
            </a:pPr>
            <a:r>
              <a:rPr lang="en-US" sz="3000" b="1" spc="270">
                <a:solidFill>
                  <a:srgbClr val="FFFFFF"/>
                </a:solidFill>
                <a:latin typeface="League Spartan"/>
              </a:rPr>
              <a:t>LOGÍSTICA REVERSA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49365" y="3208386"/>
            <a:ext cx="5420740" cy="4492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40"/>
              </a:lnSpc>
            </a:pPr>
            <a:r>
              <a:rPr lang="en-US" sz="3000" b="1" spc="270">
                <a:solidFill>
                  <a:srgbClr val="FFDC79"/>
                </a:solidFill>
                <a:latin typeface="League Spartan"/>
              </a:rPr>
              <a:t>TRATAMENTO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621049" y="4859231"/>
            <a:ext cx="5420740" cy="4492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40"/>
              </a:lnSpc>
            </a:pPr>
            <a:r>
              <a:rPr lang="en-US" sz="3000" b="1" spc="270">
                <a:solidFill>
                  <a:srgbClr val="FFDC79"/>
                </a:solidFill>
                <a:latin typeface="League Spartan"/>
              </a:rPr>
              <a:t>REAPROVEITAMENTO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212079" y="1599033"/>
            <a:ext cx="10802455" cy="4117135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1333227" y="2706486"/>
            <a:ext cx="7188394" cy="18355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FFFFFF"/>
                </a:solidFill>
                <a:latin typeface="League Spartan"/>
              </a:rPr>
              <a:t>NECESSIDADE  DA GESTÃO </a:t>
            </a:r>
          </a:p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FFFFFF"/>
                </a:solidFill>
                <a:latin typeface="League Spartan"/>
              </a:rPr>
              <a:t>DOS RESÍDUOS SÓLIDOS NO MEIO RURAL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544123" y="4725109"/>
            <a:ext cx="2614729" cy="222252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518811" y="2180586"/>
            <a:ext cx="2614729" cy="2222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-1216787"/>
            <a:ext cx="10305566" cy="6789549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393582" y="3555470"/>
            <a:ext cx="7743232" cy="10291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160"/>
              </a:lnSpc>
            </a:pPr>
            <a:r>
              <a:rPr lang="en-US" sz="2600" b="1" spc="130">
                <a:solidFill>
                  <a:srgbClr val="FFFFFF"/>
                </a:solidFill>
                <a:latin typeface="Aileron Regular"/>
              </a:rPr>
              <a:t>milenamarcondes3@gmail.com</a:t>
            </a:r>
          </a:p>
          <a:p>
            <a:pPr>
              <a:lnSpc>
                <a:spcPts val="4160"/>
              </a:lnSpc>
            </a:pPr>
            <a:r>
              <a:rPr lang="en-US" sz="2600" b="1" spc="130">
                <a:solidFill>
                  <a:srgbClr val="FFFFFF"/>
                </a:solidFill>
                <a:latin typeface="Aileron Regular"/>
              </a:rPr>
              <a:t>rosana@paoevinho.com.br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07154" y="2715604"/>
            <a:ext cx="3895725" cy="536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274"/>
              </a:lnSpc>
            </a:pPr>
            <a:r>
              <a:rPr lang="en-US" sz="3622" b="1" spc="326">
                <a:solidFill>
                  <a:srgbClr val="FFDC79"/>
                </a:solidFill>
                <a:latin typeface="League Spartan"/>
              </a:rPr>
              <a:t>OBRIGADA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Personalizar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Aileron Regular</vt:lpstr>
      <vt:lpstr>Calibri</vt:lpstr>
      <vt:lpstr>League Spartan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Rectangles Photo Landscape Architecture Presentation</dc:title>
  <cp:lastModifiedBy>Milena Marcondes</cp:lastModifiedBy>
  <cp:revision>2</cp:revision>
  <dcterms:created xsi:type="dcterms:W3CDTF">2006-08-16T00:00:00Z</dcterms:created>
  <dcterms:modified xsi:type="dcterms:W3CDTF">2019-10-03T12:48:44Z</dcterms:modified>
  <dc:identifier>DADmaSp-048</dc:identifier>
</cp:coreProperties>
</file>